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0287000" cx="18288000"/>
  <p:notesSz cx="6858000" cy="9144000"/>
  <p:embeddedFontLst>
    <p:embeddedFont>
      <p:font typeface="Stalinist One"/>
      <p:regular r:id="rId21"/>
    </p:embeddedFont>
    <p:embeddedFont>
      <p:font typeface="Alata"/>
      <p:regular r:id="rId22"/>
    </p:embeddedFont>
    <p:embeddedFont>
      <p:font typeface="Barlow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11641D-0EEF-42B7-A25B-F5BCEB7C93BF}">
  <a:tblStyle styleId="{EE11641D-0EEF-42B7-A25B-F5BCEB7C93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Alata-regular.fntdata"/><Relationship Id="rId21" Type="http://schemas.openxmlformats.org/officeDocument/2006/relationships/font" Target="fonts/StalinistOne-regular.fntdata"/><Relationship Id="rId24" Type="http://schemas.openxmlformats.org/officeDocument/2006/relationships/font" Target="fonts/BarlowLight-bold.fntdata"/><Relationship Id="rId23" Type="http://schemas.openxmlformats.org/officeDocument/2006/relationships/font" Target="fonts/Barlow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BarlowLight-boldItalic.fntdata"/><Relationship Id="rId25" Type="http://schemas.openxmlformats.org/officeDocument/2006/relationships/font" Target="fonts/Barlow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ccd0b3b1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1ccd0b3b1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a921172cf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a921172cf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a921172cf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1a921172c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ccd0b3b1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1ccd0b3b1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b2858a892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b2858a892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b2858a89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b2858a89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47485edb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47485edb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b2858a892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b2858a892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a921172c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1a921172c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a921172c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a921172c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47485ed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a47485ed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a921172c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a921172c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b2858a892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b2858a892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175" y="2099675"/>
            <a:ext cx="6087650" cy="608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417550" y="6287375"/>
            <a:ext cx="13452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9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N</a:t>
            </a:r>
            <a:r>
              <a:rPr lang="ru" sz="69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BA </a:t>
            </a:r>
            <a:r>
              <a:rPr lang="ru" sz="69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S</a:t>
            </a:r>
            <a:r>
              <a:rPr lang="ru" sz="69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ALARIES </a:t>
            </a:r>
            <a:r>
              <a:rPr lang="ru" sz="69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2</a:t>
            </a:r>
            <a:r>
              <a:rPr lang="ru" sz="69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2’-</a:t>
            </a:r>
            <a:r>
              <a:rPr lang="ru" sz="69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2</a:t>
            </a:r>
            <a:r>
              <a:rPr lang="ru" sz="69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3’</a:t>
            </a:r>
            <a:endParaRPr sz="6900">
              <a:solidFill>
                <a:schemeClr val="lt1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8330600" y="540050"/>
            <a:ext cx="345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A5736"/>
                </a:solidFill>
                <a:latin typeface="Alata"/>
                <a:ea typeface="Alata"/>
                <a:cs typeface="Alata"/>
                <a:sym typeface="Alata"/>
              </a:rPr>
              <a:t>D</a:t>
            </a: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ATA </a:t>
            </a:r>
            <a:r>
              <a:rPr lang="ru" sz="1800">
                <a:solidFill>
                  <a:srgbClr val="FA5736"/>
                </a:solidFill>
                <a:latin typeface="Alata"/>
                <a:ea typeface="Alata"/>
                <a:cs typeface="Alata"/>
                <a:sym typeface="Alata"/>
              </a:rPr>
              <a:t>M</a:t>
            </a: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INING </a:t>
            </a:r>
            <a:r>
              <a:rPr lang="ru" sz="1800">
                <a:solidFill>
                  <a:srgbClr val="FA5736"/>
                </a:solidFill>
                <a:latin typeface="Alata"/>
                <a:ea typeface="Alata"/>
                <a:cs typeface="Alata"/>
                <a:sym typeface="Alata"/>
              </a:rPr>
              <a:t>F</a:t>
            </a: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ALL </a:t>
            </a:r>
            <a:r>
              <a:rPr lang="ru" sz="1800">
                <a:solidFill>
                  <a:srgbClr val="FA5736"/>
                </a:solidFill>
                <a:latin typeface="Alata"/>
                <a:ea typeface="Alata"/>
                <a:cs typeface="Alata"/>
                <a:sym typeface="Alata"/>
              </a:rPr>
              <a:t>2</a:t>
            </a: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024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6808050" y="8712000"/>
            <a:ext cx="467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BY: </a:t>
            </a:r>
            <a:r>
              <a:rPr lang="ru" sz="1800">
                <a:solidFill>
                  <a:srgbClr val="FA5736"/>
                </a:solidFill>
                <a:latin typeface="Alata"/>
                <a:ea typeface="Alata"/>
                <a:cs typeface="Alata"/>
                <a:sym typeface="Alata"/>
              </a:rPr>
              <a:t>M</a:t>
            </a: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UHAMMAD </a:t>
            </a:r>
            <a:r>
              <a:rPr lang="ru" sz="1800">
                <a:solidFill>
                  <a:srgbClr val="FA5736"/>
                </a:solidFill>
                <a:latin typeface="Alata"/>
                <a:ea typeface="Alata"/>
                <a:cs typeface="Alata"/>
                <a:sym typeface="Alata"/>
              </a:rPr>
              <a:t>R</a:t>
            </a: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IZWAN, </a:t>
            </a:r>
            <a:r>
              <a:rPr lang="ru" sz="1800">
                <a:solidFill>
                  <a:srgbClr val="FA5736"/>
                </a:solidFill>
                <a:latin typeface="Alata"/>
                <a:ea typeface="Alata"/>
                <a:cs typeface="Alata"/>
                <a:sym typeface="Alata"/>
              </a:rPr>
              <a:t>M</a:t>
            </a: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AHMOUD </a:t>
            </a:r>
            <a:r>
              <a:rPr lang="ru" sz="1800">
                <a:solidFill>
                  <a:srgbClr val="FA5736"/>
                </a:solidFill>
                <a:latin typeface="Alata"/>
                <a:ea typeface="Alata"/>
                <a:cs typeface="Alata"/>
                <a:sym typeface="Alata"/>
              </a:rPr>
              <a:t>A</a:t>
            </a: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WAD, AND </a:t>
            </a:r>
            <a:r>
              <a:rPr lang="ru" sz="1800">
                <a:solidFill>
                  <a:srgbClr val="FA5736"/>
                </a:solidFill>
                <a:latin typeface="Alata"/>
                <a:ea typeface="Alata"/>
                <a:cs typeface="Alata"/>
                <a:sym typeface="Alata"/>
              </a:rPr>
              <a:t>K</a:t>
            </a: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EVIN </a:t>
            </a:r>
            <a:r>
              <a:rPr lang="ru" sz="1800">
                <a:solidFill>
                  <a:srgbClr val="FA5736"/>
                </a:solidFill>
                <a:latin typeface="Alata"/>
                <a:ea typeface="Alata"/>
                <a:cs typeface="Alata"/>
                <a:sym typeface="Alata"/>
              </a:rPr>
              <a:t>B</a:t>
            </a: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ETHEL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 rot="10800000">
            <a:off x="711950" y="771275"/>
            <a:ext cx="7950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3"/>
          <p:cNvCxnSpPr/>
          <p:nvPr/>
        </p:nvCxnSpPr>
        <p:spPr>
          <a:xfrm>
            <a:off x="10115500" y="9566725"/>
            <a:ext cx="7534800" cy="0"/>
          </a:xfrm>
          <a:prstGeom prst="straightConnector1">
            <a:avLst/>
          </a:prstGeom>
          <a:noFill/>
          <a:ln cap="flat" cmpd="sng" w="9525">
            <a:solidFill>
              <a:srgbClr val="FA573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426175" y="145900"/>
            <a:ext cx="17634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4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M</a:t>
            </a:r>
            <a:r>
              <a:rPr lang="ru" sz="74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ODEL </a:t>
            </a:r>
            <a:r>
              <a:rPr lang="ru" sz="74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C</a:t>
            </a:r>
            <a:r>
              <a:rPr lang="ru" sz="74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OMPARISON</a:t>
            </a:r>
            <a:endParaRPr sz="7400">
              <a:solidFill>
                <a:srgbClr val="2E2522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9581400" y="1631150"/>
            <a:ext cx="8178600" cy="8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Support Vector Machine (SVM):</a:t>
            </a:r>
            <a:endParaRPr b="1"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Char char="●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Strengths:</a:t>
            </a:r>
            <a:endParaRPr b="1"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Accuracy: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Excels in handling high-dimensional and complex datasets, achieving superior predictive performance.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Overfitting Resistance: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Regularization and kernel functions (e.g., RBF) help prevent overfitting even in noisy data.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Flexibility: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Can model linear and non-linear relationships through different kernel choices, adapting to diverse data structures.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Char char="●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Weaknesses:</a:t>
            </a:r>
            <a:endParaRPr b="1"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Computation: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Computationally intensive, especially with large datasets, as it scales poorly with the number of samples.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Interpretability: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Lacks intuitive transparency, making it harder to explain results compared to Decision Trees.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8706600" y="9285250"/>
            <a:ext cx="874800" cy="461700"/>
          </a:xfrm>
          <a:prstGeom prst="rect">
            <a:avLst/>
          </a:prstGeom>
          <a:noFill/>
          <a:ln cap="flat" cmpd="sng" w="9525">
            <a:solidFill>
              <a:srgbClr val="2E25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9</a:t>
            </a:r>
            <a:endParaRPr sz="18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426175" y="1469500"/>
            <a:ext cx="7965000" cy="7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Decision Tree:</a:t>
            </a:r>
            <a:endParaRPr b="1"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Char char="●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Strengths:</a:t>
            </a:r>
            <a:endParaRPr b="1"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Speed: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Quick to train, making it efficient for large datasets or initial exploratory modeling.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Interpretability: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Produces a clear set of rules, enabling easy understanding of how features contribute to predictions.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Non-linear Relationships: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Handles complex patterns without requiring feature transformation or scaling.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Char char="●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Weaknesses:</a:t>
            </a:r>
            <a:endParaRPr b="1"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Overfitting: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Prone to capturing noise in the data, especially with deep trees or small datasets.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Tuning Requirements: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Requires careful adjustment of hyperparameters like </a:t>
            </a: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max_depth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and </a:t>
            </a: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min_samples_split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to balance bias and variance.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17870000" y="4104150"/>
            <a:ext cx="74805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0" name="Google Shape;150;p22"/>
          <p:cNvSpPr txBox="1"/>
          <p:nvPr/>
        </p:nvSpPr>
        <p:spPr>
          <a:xfrm flipH="1">
            <a:off x="19001900" y="6520350"/>
            <a:ext cx="7785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E252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/>
        </p:nvSpPr>
        <p:spPr>
          <a:xfrm>
            <a:off x="498950" y="263450"/>
            <a:ext cx="17477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6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I</a:t>
            </a:r>
            <a:r>
              <a:rPr lang="ru" sz="56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NTERPRETATION </a:t>
            </a:r>
            <a:r>
              <a:rPr lang="ru" sz="56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 </a:t>
            </a:r>
            <a:r>
              <a:rPr lang="ru" sz="56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O</a:t>
            </a:r>
            <a:r>
              <a:rPr lang="ru" sz="56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F </a:t>
            </a:r>
            <a:r>
              <a:rPr lang="ru" sz="56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R</a:t>
            </a:r>
            <a:r>
              <a:rPr lang="ru" sz="56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ESULTS</a:t>
            </a:r>
            <a:endParaRPr sz="5600">
              <a:solidFill>
                <a:srgbClr val="2E2522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4167975" y="7504175"/>
            <a:ext cx="995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E2522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4483525" y="3432325"/>
            <a:ext cx="133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0"/>
          </a:p>
        </p:txBody>
      </p:sp>
      <p:sp>
        <p:nvSpPr>
          <p:cNvPr id="158" name="Google Shape;158;p23"/>
          <p:cNvSpPr txBox="1"/>
          <p:nvPr/>
        </p:nvSpPr>
        <p:spPr>
          <a:xfrm>
            <a:off x="8706600" y="9285250"/>
            <a:ext cx="874800" cy="461700"/>
          </a:xfrm>
          <a:prstGeom prst="rect">
            <a:avLst/>
          </a:prstGeom>
          <a:noFill/>
          <a:ln cap="flat" cmpd="sng" w="9525">
            <a:solidFill>
              <a:srgbClr val="2E25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10</a:t>
            </a:r>
            <a:endParaRPr sz="18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98950" y="2172050"/>
            <a:ext cx="17477700" cy="6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Performance Metrics:</a:t>
            </a:r>
            <a:endParaRPr b="1"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AutoNum type="arabicPeriod"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SVM:</a:t>
            </a:r>
            <a:endParaRPr b="1"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Char char="○"/>
            </a:pP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Achieved higher R² scores (up to 0.9644) and F1 scores (0.9816), showcasing superior accuracy.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Char char="○"/>
            </a:pP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Generalized effectively across both 80-20 and 70-30 dataset splits, ensuring consistent performance.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AutoNum type="arabicPeriod"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Decision Tree:</a:t>
            </a:r>
            <a:endParaRPr b="1"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Char char="○"/>
            </a:pP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Provided a simpler, interpretable alternative with respectable performance.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Char char="○"/>
            </a:pP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Required careful tuning to prevent overfitting, particularly with deeper trees.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Key Factors Influencing Results:</a:t>
            </a:r>
            <a:endParaRPr b="1"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Char char="●"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Feature Normalization:</a:t>
            </a:r>
            <a:endParaRPr b="1"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Char char="○"/>
            </a:pP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Enhanced SVM's ability to handle high-dimensional data by improving scale consistency across features.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Char char="●"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Handling Missing Values and Outliers:</a:t>
            </a:r>
            <a:endParaRPr b="1"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Char char="○"/>
            </a:pP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Ensured unbiased results by addressing potential distortions in the data during preprocessing.</a:t>
            </a:r>
            <a:endParaRPr sz="2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0" name="Google Shape;160;p23"/>
          <p:cNvSpPr txBox="1"/>
          <p:nvPr/>
        </p:nvSpPr>
        <p:spPr>
          <a:xfrm flipH="1">
            <a:off x="20716825" y="3659975"/>
            <a:ext cx="296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1" name="Google Shape;161;p23"/>
          <p:cNvSpPr txBox="1"/>
          <p:nvPr/>
        </p:nvSpPr>
        <p:spPr>
          <a:xfrm flipH="1">
            <a:off x="20030125" y="4983575"/>
            <a:ext cx="6867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20250700" y="6323375"/>
            <a:ext cx="294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1013525" y="7079375"/>
            <a:ext cx="29400" cy="8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/>
        </p:nvSpPr>
        <p:spPr>
          <a:xfrm>
            <a:off x="8706700" y="9285250"/>
            <a:ext cx="874800" cy="46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11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355950" y="100975"/>
            <a:ext cx="17576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7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R</a:t>
            </a:r>
            <a:r>
              <a:rPr lang="ru" sz="57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EAL-</a:t>
            </a:r>
            <a:r>
              <a:rPr lang="ru" sz="57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W</a:t>
            </a:r>
            <a:r>
              <a:rPr lang="ru" sz="57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ORLD </a:t>
            </a:r>
            <a:r>
              <a:rPr lang="ru" sz="57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A</a:t>
            </a:r>
            <a:r>
              <a:rPr lang="ru" sz="57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PPLICATIONS</a:t>
            </a:r>
            <a:r>
              <a:rPr lang="ru" sz="83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 </a:t>
            </a:r>
            <a:endParaRPr sz="8300">
              <a:solidFill>
                <a:schemeClr val="lt1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661300" y="2058575"/>
            <a:ext cx="17320800" cy="71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Key Insights:</a:t>
            </a:r>
            <a:endParaRPr b="1"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●"/>
            </a:pPr>
            <a:r>
              <a:rPr b="1"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Salary Correlations:</a:t>
            </a:r>
            <a:endParaRPr b="1"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○"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Heatmaps reveal strong connections between Salary and performance metrics like Points Per Game (PPG) and Minutes Played (MP).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○"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Highlights the importance of individual contributions in driving financial valuations.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Model Applications:</a:t>
            </a:r>
            <a:endParaRPr b="1"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●"/>
            </a:pPr>
            <a:r>
              <a:rPr b="1"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SVM:</a:t>
            </a:r>
            <a:endParaRPr b="1"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○"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Excels in predicting player value with high accuracy.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○"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Useful for identifying star performers based on complex performance metrics.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●"/>
            </a:pPr>
            <a:r>
              <a:rPr b="1"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Decision Tree:</a:t>
            </a:r>
            <a:endParaRPr b="1"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○"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Provides interpretable results for understanding salary differences and player rankings.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○"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Simplifies complex analyses for clearer communication with stakeholders.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Real-World Impact:</a:t>
            </a:r>
            <a:endParaRPr b="1"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●"/>
            </a:pPr>
            <a:r>
              <a:rPr b="1"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Salary Optimization:</a:t>
            </a:r>
            <a:endParaRPr b="1"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○"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Assists teams in aligning player contracts with performance metrics.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●"/>
            </a:pPr>
            <a:r>
              <a:rPr b="1"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Draft Strategy:</a:t>
            </a:r>
            <a:endParaRPr b="1"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○"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Identifies high-potential players using predictive modeling.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●"/>
            </a:pPr>
            <a:r>
              <a:rPr b="1"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Fan Engagement:</a:t>
            </a:r>
            <a:endParaRPr b="1"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lata"/>
              <a:buChar char="○"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Creates understandable analytics, enhancing transparency and fostering stronger connections with fans.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 flipH="1">
            <a:off x="20412300" y="4202800"/>
            <a:ext cx="16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 flipH="1">
            <a:off x="20779725" y="5227900"/>
            <a:ext cx="20868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 flipH="1">
            <a:off x="19030975" y="6715925"/>
            <a:ext cx="20133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/>
        </p:nvSpPr>
        <p:spPr>
          <a:xfrm>
            <a:off x="8706700" y="9285250"/>
            <a:ext cx="874800" cy="46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12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355950" y="189150"/>
            <a:ext cx="17576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6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C</a:t>
            </a:r>
            <a:r>
              <a:rPr lang="ru" sz="66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ONCLUSION</a:t>
            </a:r>
            <a:endParaRPr sz="9200">
              <a:solidFill>
                <a:schemeClr val="lt1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180" name="Google Shape;180;p25"/>
          <p:cNvSpPr txBox="1"/>
          <p:nvPr/>
        </p:nvSpPr>
        <p:spPr>
          <a:xfrm>
            <a:off x="611250" y="2367200"/>
            <a:ext cx="17320800" cy="48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Best Performing Model: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b="1" lang="ru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Support Vector Machine (SVM):</a:t>
            </a:r>
            <a:r>
              <a:rPr lang="ru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Superior accuracy and robustness in handling complex relationships.</a:t>
            </a:r>
            <a:endParaRPr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Key Takeaways: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ata"/>
              <a:buChar char="●"/>
            </a:pPr>
            <a:r>
              <a:rPr lang="ru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SVM outperformed Decision Tree across all metrics, making it ideal for predictive tasks.</a:t>
            </a:r>
            <a:endParaRPr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ata"/>
              <a:buChar char="●"/>
            </a:pPr>
            <a:r>
              <a:rPr lang="ru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Decision Tree remains valuable for interpretable and quick analyses.</a:t>
            </a:r>
            <a:endParaRPr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Broader Implications:</a:t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ata"/>
              <a:buChar char="●"/>
            </a:pPr>
            <a:r>
              <a:rPr lang="ru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Guides data-driven decisions in player contracts, draft strategies, and team management.</a:t>
            </a:r>
            <a:endParaRPr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ata"/>
              <a:buChar char="●"/>
            </a:pPr>
            <a:r>
              <a:rPr lang="ru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Highlights the importance of performance metrics in shaping financial and strategic outcomes.</a:t>
            </a:r>
            <a:endParaRPr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 flipH="1">
            <a:off x="20412300" y="4202800"/>
            <a:ext cx="161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 flipH="1">
            <a:off x="20779725" y="5227900"/>
            <a:ext cx="20868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 flipH="1">
            <a:off x="19030975" y="6715925"/>
            <a:ext cx="20133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/>
        </p:nvSpPr>
        <p:spPr>
          <a:xfrm>
            <a:off x="8706700" y="9285250"/>
            <a:ext cx="874800" cy="461700"/>
          </a:xfrm>
          <a:prstGeom prst="rect">
            <a:avLst/>
          </a:prstGeom>
          <a:noFill/>
          <a:ln cap="flat" cmpd="sng" w="9525">
            <a:solidFill>
              <a:srgbClr val="2E25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13</a:t>
            </a:r>
            <a:endParaRPr sz="18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2194575" y="5299713"/>
            <a:ext cx="140754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6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Q</a:t>
            </a:r>
            <a:r>
              <a:rPr lang="ru" sz="86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UESTIONS?</a:t>
            </a:r>
            <a:endParaRPr sz="8300">
              <a:solidFill>
                <a:srgbClr val="2E2522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6150" y="2281300"/>
            <a:ext cx="2445450" cy="23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498950" y="366325"/>
            <a:ext cx="17477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7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I</a:t>
            </a:r>
            <a:r>
              <a:rPr lang="ru" sz="77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NTRODUCTION</a:t>
            </a:r>
            <a:endParaRPr sz="7700">
              <a:solidFill>
                <a:srgbClr val="2E2522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4167975" y="7504175"/>
            <a:ext cx="995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E2522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4483525" y="3432325"/>
            <a:ext cx="133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0"/>
          </a:p>
        </p:txBody>
      </p:sp>
      <p:sp>
        <p:nvSpPr>
          <p:cNvPr id="67" name="Google Shape;67;p14"/>
          <p:cNvSpPr txBox="1"/>
          <p:nvPr/>
        </p:nvSpPr>
        <p:spPr>
          <a:xfrm>
            <a:off x="8706600" y="9285250"/>
            <a:ext cx="874800" cy="461700"/>
          </a:xfrm>
          <a:prstGeom prst="rect">
            <a:avLst/>
          </a:prstGeom>
          <a:noFill/>
          <a:ln cap="flat" cmpd="sng" w="9525">
            <a:solidFill>
              <a:srgbClr val="2E25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1</a:t>
            </a:r>
            <a:endParaRPr sz="18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202500" y="1997400"/>
            <a:ext cx="15947100" cy="72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Objective:</a:t>
            </a:r>
            <a:endParaRPr sz="3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To analyze NBA player salaries and performance metrics using advanced data analysis techniques.</a:t>
            </a:r>
            <a:endParaRPr sz="3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Motivation:</a:t>
            </a:r>
            <a:endParaRPr sz="3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To uncover insights into salary distribution, performance correlations, and statistical anomalies that shape team strategies and player valuation.</a:t>
            </a:r>
            <a:endParaRPr sz="3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5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Dataset Overview:</a:t>
            </a:r>
            <a:endParaRPr sz="3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Clr>
                <a:srgbClr val="2E2522"/>
              </a:buClr>
              <a:buSzPts val="3500"/>
              <a:buFont typeface="Alata"/>
              <a:buChar char="❖"/>
            </a:pPr>
            <a:r>
              <a:rPr lang="ru" sz="35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Source: NBA 2022-2023 </a:t>
            </a:r>
            <a:r>
              <a:rPr lang="ru" sz="35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Dataset</a:t>
            </a:r>
            <a:r>
              <a:rPr lang="ru" sz="35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 from Kaggle </a:t>
            </a:r>
            <a:endParaRPr sz="3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Clr>
                <a:srgbClr val="2E2522"/>
              </a:buClr>
              <a:buSzPts val="3500"/>
              <a:buFont typeface="Alata"/>
              <a:buChar char="❖"/>
            </a:pPr>
            <a:r>
              <a:rPr lang="ru" sz="35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Composition: 467 rows and 52 columns</a:t>
            </a:r>
            <a:endParaRPr sz="3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50850" lvl="0" marL="914400" rtl="0" algn="l">
              <a:spcBef>
                <a:spcPts val="0"/>
              </a:spcBef>
              <a:spcAft>
                <a:spcPts val="0"/>
              </a:spcAft>
              <a:buClr>
                <a:srgbClr val="2E2522"/>
              </a:buClr>
              <a:buSzPts val="3500"/>
              <a:buFont typeface="Alata"/>
              <a:buChar char="❖"/>
            </a:pPr>
            <a:r>
              <a:rPr lang="ru" sz="35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Data Types: Numerical, Categorical, Integer</a:t>
            </a:r>
            <a:endParaRPr sz="3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453550" y="8854300"/>
            <a:ext cx="15518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13382025" y="8697550"/>
            <a:ext cx="155187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343475" y="9285250"/>
            <a:ext cx="155187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2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498950" y="366325"/>
            <a:ext cx="17477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4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D</a:t>
            </a:r>
            <a:r>
              <a:rPr lang="ru" sz="74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ATASET </a:t>
            </a:r>
            <a:r>
              <a:rPr lang="ru" sz="74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O</a:t>
            </a:r>
            <a:r>
              <a:rPr lang="ru" sz="74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VERVIEW</a:t>
            </a:r>
            <a:endParaRPr sz="7400">
              <a:solidFill>
                <a:srgbClr val="2E2522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4167975" y="7504175"/>
            <a:ext cx="995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E2522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4483525" y="3432325"/>
            <a:ext cx="133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0"/>
          </a:p>
        </p:txBody>
      </p:sp>
      <p:sp>
        <p:nvSpPr>
          <p:cNvPr id="79" name="Google Shape;79;p15"/>
          <p:cNvSpPr txBox="1"/>
          <p:nvPr/>
        </p:nvSpPr>
        <p:spPr>
          <a:xfrm>
            <a:off x="8706600" y="9285250"/>
            <a:ext cx="874800" cy="461700"/>
          </a:xfrm>
          <a:prstGeom prst="rect">
            <a:avLst/>
          </a:prstGeom>
          <a:noFill/>
          <a:ln cap="flat" cmpd="sng" w="9525">
            <a:solidFill>
              <a:srgbClr val="2E25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2</a:t>
            </a:r>
            <a:endParaRPr sz="18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170525" y="2025888"/>
            <a:ext cx="15947100" cy="6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Key Features:</a:t>
            </a:r>
            <a:endParaRPr sz="3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Clr>
                <a:srgbClr val="2E2522"/>
              </a:buClr>
              <a:buSzPts val="3700"/>
              <a:buFont typeface="Alata"/>
              <a:buChar char="❖"/>
            </a:pPr>
            <a:r>
              <a:rPr lang="ru" sz="37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Numerical Data: Per Game (PTS), True Shooting Percentage (TS%), Player Efficiency Rating (PER).</a:t>
            </a:r>
            <a:endParaRPr sz="3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Clr>
                <a:srgbClr val="2E2522"/>
              </a:buClr>
              <a:buSzPts val="3700"/>
              <a:buFont typeface="Alata"/>
              <a:buChar char="❖"/>
            </a:pPr>
            <a:r>
              <a:rPr lang="ru" sz="37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Categorical Data: Player Name, Position, Team.</a:t>
            </a:r>
            <a:endParaRPr sz="3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Clr>
                <a:srgbClr val="2E2522"/>
              </a:buClr>
              <a:buSzPts val="3700"/>
              <a:buFont typeface="Alata"/>
              <a:buChar char="❖"/>
            </a:pPr>
            <a:r>
              <a:rPr lang="ru" sz="37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Integer Data: Games Played (GP), Field Goals Made (FG).</a:t>
            </a:r>
            <a:endParaRPr sz="3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7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Summary Statistics:</a:t>
            </a:r>
            <a:endParaRPr sz="3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Clr>
                <a:srgbClr val="2E2522"/>
              </a:buClr>
              <a:buSzPts val="3700"/>
              <a:buFont typeface="Alata"/>
              <a:buChar char="❖"/>
            </a:pPr>
            <a:r>
              <a:rPr lang="ru" sz="37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Salary: Mean = $8.42M, Max = $48.07M.</a:t>
            </a:r>
            <a:endParaRPr sz="3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Clr>
                <a:srgbClr val="2E2522"/>
              </a:buClr>
              <a:buSzPts val="3700"/>
              <a:buFont typeface="Alata"/>
              <a:buChar char="❖"/>
            </a:pPr>
            <a:r>
              <a:rPr lang="ru" sz="37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PTS: Mean = 9.13, Max = 33.1.</a:t>
            </a:r>
            <a:endParaRPr sz="3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63550" lvl="0" marL="914400" rtl="0" algn="l">
              <a:spcBef>
                <a:spcPts val="0"/>
              </a:spcBef>
              <a:spcAft>
                <a:spcPts val="0"/>
              </a:spcAft>
              <a:buClr>
                <a:srgbClr val="2E2522"/>
              </a:buClr>
              <a:buSzPts val="3700"/>
              <a:buFont typeface="Alata"/>
              <a:buChar char="❖"/>
            </a:pPr>
            <a:r>
              <a:rPr lang="ru" sz="37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Minutes Played (MP): Mean = 19.87, Std Dev = 9.55.</a:t>
            </a:r>
            <a:endParaRPr sz="3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15505650" y="8423350"/>
            <a:ext cx="1644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3382025" y="8697550"/>
            <a:ext cx="155187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-558975" y="9979650"/>
            <a:ext cx="15518700" cy="16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600">
              <a:solidFill>
                <a:schemeClr val="dk2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146950" y="132275"/>
            <a:ext cx="1271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D</a:t>
            </a:r>
            <a:r>
              <a:rPr lang="ru" sz="70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ATA</a:t>
            </a:r>
            <a:r>
              <a:rPr lang="ru" sz="70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 C</a:t>
            </a:r>
            <a:r>
              <a:rPr lang="ru" sz="70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LE</a:t>
            </a:r>
            <a:r>
              <a:rPr lang="ru" sz="70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ANING</a:t>
            </a:r>
            <a:endParaRPr sz="7000">
              <a:solidFill>
                <a:srgbClr val="2E2522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662325" y="1535100"/>
            <a:ext cx="11156100" cy="8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Challenges:</a:t>
            </a:r>
            <a:endParaRPr b="1"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AutoNum type="arabicPeriod"/>
            </a:pP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Missing values in key columns (e.g., FG%, TS%).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AutoNum type="arabicPeriod"/>
            </a:pP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Outliers in features like Salary, Blocks, and Assists.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lata"/>
              <a:buAutoNum type="arabicPeriod"/>
            </a:pP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High skewness in numerical data.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Solutions:</a:t>
            </a:r>
            <a:endParaRPr b="1"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Trimming Columns:</a:t>
            </a: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Retained essential performance and financial metrics.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Handling Missing Values:</a:t>
            </a: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Imputed missing values or removed rows with critical data gaps.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Outlier Monitoring:</a:t>
            </a: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Preserved outliers for context but tracked their impact on models.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</a:pPr>
            <a:r>
              <a:rPr b="1"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Normalization:</a:t>
            </a:r>
            <a:r>
              <a:rPr lang="ru" sz="27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Applied StandardScaler for consistent feature scaling.</a:t>
            </a:r>
            <a:endParaRPr sz="27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8706700" y="9285250"/>
            <a:ext cx="874800" cy="461700"/>
          </a:xfrm>
          <a:prstGeom prst="rect">
            <a:avLst/>
          </a:prstGeom>
          <a:noFill/>
          <a:ln cap="flat" cmpd="sng" w="9525">
            <a:solidFill>
              <a:srgbClr val="2E25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3</a:t>
            </a:r>
            <a:endParaRPr sz="18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17418375" y="8526900"/>
            <a:ext cx="163200" cy="2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92" name="Google Shape;92;p16"/>
          <p:cNvSpPr txBox="1"/>
          <p:nvPr/>
        </p:nvSpPr>
        <p:spPr>
          <a:xfrm flipH="1">
            <a:off x="16408450" y="9285250"/>
            <a:ext cx="163200" cy="19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/>
        </p:nvSpPr>
        <p:spPr>
          <a:xfrm>
            <a:off x="3131450" y="592250"/>
            <a:ext cx="119046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9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D</a:t>
            </a:r>
            <a:r>
              <a:rPr lang="ru" sz="69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ATA </a:t>
            </a:r>
            <a:r>
              <a:rPr lang="ru" sz="69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A</a:t>
            </a:r>
            <a:r>
              <a:rPr lang="ru" sz="69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NALYSIS</a:t>
            </a:r>
            <a:endParaRPr sz="6900">
              <a:solidFill>
                <a:schemeClr val="dk1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4483525" y="3432325"/>
            <a:ext cx="133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0"/>
          </a:p>
        </p:txBody>
      </p:sp>
      <p:sp>
        <p:nvSpPr>
          <p:cNvPr id="99" name="Google Shape;99;p17"/>
          <p:cNvSpPr txBox="1"/>
          <p:nvPr/>
        </p:nvSpPr>
        <p:spPr>
          <a:xfrm>
            <a:off x="8706600" y="9285250"/>
            <a:ext cx="874800" cy="461700"/>
          </a:xfrm>
          <a:prstGeom prst="rect">
            <a:avLst/>
          </a:prstGeom>
          <a:noFill/>
          <a:ln cap="flat" cmpd="sng" w="9525">
            <a:solidFill>
              <a:srgbClr val="2E25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4</a:t>
            </a:r>
            <a:endParaRPr sz="18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1272925" y="2013400"/>
            <a:ext cx="6392400" cy="19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Purpose:</a:t>
            </a:r>
            <a:br>
              <a:rPr b="1" lang="ru" sz="2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</a:br>
            <a:r>
              <a:rPr lang="ru" sz="2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heatmap highlights relationships among numerical features, identifying key drivers of player salaries and performance.</a:t>
            </a:r>
            <a:endParaRPr sz="25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Key Insights:</a:t>
            </a:r>
            <a:endParaRPr b="1" sz="25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ata"/>
              <a:buChar char="❖"/>
            </a:pPr>
            <a:r>
              <a:rPr b="1" lang="ru" sz="2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Strong Correlations:</a:t>
            </a:r>
            <a:endParaRPr b="1" sz="25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ata"/>
              <a:buChar char="➢"/>
            </a:pPr>
            <a:r>
              <a:rPr lang="ru" sz="2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PTS, MP, and FG% are highly correlated with Salary, reflecting performance-based valuation.</a:t>
            </a:r>
            <a:endParaRPr sz="25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ata"/>
              <a:buChar char="❖"/>
            </a:pPr>
            <a:r>
              <a:rPr b="1" lang="ru" sz="2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Moderate Correlations:</a:t>
            </a:r>
            <a:endParaRPr b="1" sz="25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ata"/>
              <a:buChar char="➢"/>
            </a:pPr>
            <a:r>
              <a:rPr lang="ru" sz="2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TS% and PER show consistent but weaker ties to Salary.</a:t>
            </a:r>
            <a:endParaRPr sz="25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ata"/>
              <a:buChar char="❖"/>
            </a:pPr>
            <a:r>
              <a:rPr b="1" lang="ru" sz="2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Implications:</a:t>
            </a:r>
            <a:endParaRPr b="1" sz="25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lata"/>
              <a:buChar char="➢"/>
            </a:pPr>
            <a:r>
              <a:rPr lang="ru" sz="25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These insights guide model feature selection and highlight metrics that drive player contracts.</a:t>
            </a:r>
            <a:endParaRPr sz="25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16938325" y="7668250"/>
            <a:ext cx="2301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38200" y="2674025"/>
            <a:ext cx="8997050" cy="6005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/>
        </p:nvSpPr>
        <p:spPr>
          <a:xfrm>
            <a:off x="8706700" y="9285250"/>
            <a:ext cx="874800" cy="46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5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2417550" y="218550"/>
            <a:ext cx="13452900" cy="23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1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B</a:t>
            </a:r>
            <a:r>
              <a:rPr lang="ru" sz="71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AR CHART/</a:t>
            </a:r>
            <a:r>
              <a:rPr lang="ru" sz="71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B</a:t>
            </a:r>
            <a:r>
              <a:rPr lang="ru" sz="71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OX PLOT</a:t>
            </a:r>
            <a:endParaRPr sz="7100">
              <a:solidFill>
                <a:schemeClr val="lt1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2417650" y="7229000"/>
            <a:ext cx="13452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ata"/>
              <a:buChar char="❖"/>
            </a:pPr>
            <a:r>
              <a:rPr lang="ru" sz="24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Box plot highlighted salary outliers exceeding $40M. The bar chart showed guards had the highest positional variability. Salary, FT, and BLK were positively skewed, FG% and TS% slightly negatively skewed, and GP and PF symmetrically distributed.</a:t>
            </a:r>
            <a:endParaRPr sz="3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6275" y="2802375"/>
            <a:ext cx="7244975" cy="400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60800" y="2811100"/>
            <a:ext cx="7494825" cy="40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8706700" y="9285250"/>
            <a:ext cx="874800" cy="46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6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7" name="Google Shape;117;p19"/>
          <p:cNvSpPr txBox="1"/>
          <p:nvPr/>
        </p:nvSpPr>
        <p:spPr>
          <a:xfrm>
            <a:off x="2417650" y="100975"/>
            <a:ext cx="13452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S</a:t>
            </a:r>
            <a:r>
              <a:rPr lang="ru" sz="80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KEWNESS </a:t>
            </a:r>
            <a:endParaRPr sz="8000">
              <a:solidFill>
                <a:schemeClr val="lt1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602525" y="1605150"/>
            <a:ext cx="8215200" cy="7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2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Key Observations:</a:t>
            </a:r>
            <a:endParaRPr b="1" sz="2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lata"/>
              <a:buAutoNum type="arabicPeriod"/>
            </a:pPr>
            <a:r>
              <a:rPr b="1" lang="ru" sz="22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Highly Positively Skewed Features:</a:t>
            </a:r>
            <a:endParaRPr b="1" sz="2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lata"/>
              <a:buChar char="○"/>
            </a:pPr>
            <a:r>
              <a:rPr lang="ru" sz="22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Examples: Salary, Free Throws, Blocks.</a:t>
            </a:r>
            <a:endParaRPr sz="2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lata"/>
              <a:buChar char="○"/>
            </a:pPr>
            <a:r>
              <a:rPr lang="ru" sz="22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Implications: Most players earn below-average salaries, with a small number of players earning exceptionally high amounts. Similarly, only a few players excel in free throws and blocks, creating outliers.</a:t>
            </a:r>
            <a:endParaRPr sz="2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lata"/>
              <a:buAutoNum type="arabicPeriod"/>
            </a:pPr>
            <a:r>
              <a:rPr b="1" lang="ru" sz="22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Approximately Symmetric Features:</a:t>
            </a:r>
            <a:endParaRPr b="1" sz="2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lata"/>
              <a:buChar char="○"/>
            </a:pPr>
            <a:r>
              <a:rPr lang="ru" sz="22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Examples: Games Played (GP), Personal Fouls (PF).</a:t>
            </a:r>
            <a:endParaRPr sz="2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lata"/>
              <a:buChar char="○"/>
            </a:pPr>
            <a:r>
              <a:rPr lang="ru" sz="22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Insights: These features reflect balanced distributions, likely influenced by standard player participation and consistent gameplay patterns.</a:t>
            </a:r>
            <a:endParaRPr sz="2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lata"/>
              <a:buAutoNum type="arabicPeriod"/>
            </a:pPr>
            <a:r>
              <a:rPr b="1" lang="ru" sz="22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Slightly Negatively Skewed Features:</a:t>
            </a:r>
            <a:endParaRPr b="1" sz="2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lata"/>
              <a:buChar char="○"/>
            </a:pPr>
            <a:r>
              <a:rPr lang="ru" sz="22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Examples: Field Goal Percentage (FG%), True Shooting Percentage (TS%).</a:t>
            </a:r>
            <a:endParaRPr sz="2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lata"/>
              <a:buChar char="○"/>
            </a:pPr>
            <a:r>
              <a:rPr lang="ru" sz="22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Impact: Higher efficiency metrics for most players suggest an emphasis on improving shooting accuracy across the league.</a:t>
            </a:r>
            <a:endParaRPr sz="2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18813550" y="9427925"/>
            <a:ext cx="29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1775" y="2366100"/>
            <a:ext cx="8655775" cy="53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17735175" y="8344800"/>
            <a:ext cx="77838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2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4340850" y="145900"/>
            <a:ext cx="8774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74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O</a:t>
            </a:r>
            <a:r>
              <a:rPr lang="ru" sz="7400">
                <a:solidFill>
                  <a:srgbClr val="2E2522"/>
                </a:solidFill>
                <a:latin typeface="Stalinist One"/>
                <a:ea typeface="Stalinist One"/>
                <a:cs typeface="Stalinist One"/>
                <a:sym typeface="Stalinist One"/>
              </a:rPr>
              <a:t>UTLIERS</a:t>
            </a:r>
            <a:endParaRPr sz="7400">
              <a:solidFill>
                <a:srgbClr val="2E2522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4483525" y="3432325"/>
            <a:ext cx="1334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0"/>
          </a:p>
        </p:txBody>
      </p:sp>
      <p:sp>
        <p:nvSpPr>
          <p:cNvPr id="128" name="Google Shape;128;p20"/>
          <p:cNvSpPr txBox="1"/>
          <p:nvPr/>
        </p:nvSpPr>
        <p:spPr>
          <a:xfrm>
            <a:off x="8706600" y="9285250"/>
            <a:ext cx="874800" cy="461700"/>
          </a:xfrm>
          <a:prstGeom prst="rect">
            <a:avLst/>
          </a:prstGeom>
          <a:noFill/>
          <a:ln cap="flat" cmpd="sng" w="9525">
            <a:solidFill>
              <a:srgbClr val="2E25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2E2522"/>
                </a:solidFill>
                <a:latin typeface="Alata"/>
                <a:ea typeface="Alata"/>
                <a:cs typeface="Alata"/>
                <a:sym typeface="Alata"/>
              </a:rPr>
              <a:t>7</a:t>
            </a:r>
            <a:endParaRPr sz="18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10096125" y="1751375"/>
            <a:ext cx="7965000" cy="79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Key Findings:</a:t>
            </a:r>
            <a:endParaRPr b="1"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AutoNum type="arabicPeriod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Salary Outliers:</a:t>
            </a:r>
            <a:endParaRPr b="1"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Count: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48 data points significantly outside the expected range.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Insight: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Reflects the extraordinary salaries of top players, such as superstars with max contracts.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AutoNum type="arabicPeriod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Free Throws (FT) and Free Throws Attempted (FTA):</a:t>
            </a:r>
            <a:endParaRPr b="1"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Counts: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FT = 41, FTA = 38.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Insight: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Indicates rare cases of players excelling as high-volume free throw shooters, contributing significantly to team scoring.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AutoNum type="arabicPeriod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Other Notable Outliers:</a:t>
            </a:r>
            <a:endParaRPr b="1"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Char char="○"/>
            </a:pP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Offensive Rebounds: 30 instances.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Char char="○"/>
            </a:pP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Assists: 30 instances.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lata"/>
              <a:buChar char="○"/>
            </a:pP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Blocks: 22 instances.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b="1"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Insight:</a:t>
            </a:r>
            <a:r>
              <a:rPr lang="ru" sz="24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Highlights a select group of players who excel in these specialized areas, shaping team performance.</a:t>
            </a:r>
            <a:endParaRPr sz="24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30" name="Google Shape;130;p20"/>
          <p:cNvSpPr txBox="1"/>
          <p:nvPr/>
        </p:nvSpPr>
        <p:spPr>
          <a:xfrm>
            <a:off x="17870000" y="4104150"/>
            <a:ext cx="74805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E2522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 flipH="1">
            <a:off x="19001900" y="6520350"/>
            <a:ext cx="7785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E2522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00" y="2524750"/>
            <a:ext cx="9052575" cy="5136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8706700" y="9285250"/>
            <a:ext cx="874800" cy="46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8</a:t>
            </a:r>
            <a:endParaRPr sz="18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417550" y="238875"/>
            <a:ext cx="13452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70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D</a:t>
            </a:r>
            <a:r>
              <a:rPr lang="ru" sz="70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ECISION </a:t>
            </a:r>
            <a:r>
              <a:rPr lang="ru" sz="70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T</a:t>
            </a:r>
            <a:r>
              <a:rPr lang="ru" sz="70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REE/</a:t>
            </a:r>
            <a:r>
              <a:rPr lang="ru" sz="70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 S</a:t>
            </a:r>
            <a:r>
              <a:rPr lang="ru" sz="70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VM </a:t>
            </a:r>
            <a:r>
              <a:rPr lang="ru" sz="7000">
                <a:solidFill>
                  <a:srgbClr val="FA5736"/>
                </a:solidFill>
                <a:latin typeface="Stalinist One"/>
                <a:ea typeface="Stalinist One"/>
                <a:cs typeface="Stalinist One"/>
                <a:sym typeface="Stalinist One"/>
              </a:rPr>
              <a:t>M</a:t>
            </a:r>
            <a:r>
              <a:rPr lang="ru" sz="7000">
                <a:solidFill>
                  <a:schemeClr val="lt1"/>
                </a:solidFill>
                <a:latin typeface="Stalinist One"/>
                <a:ea typeface="Stalinist One"/>
                <a:cs typeface="Stalinist One"/>
                <a:sym typeface="Stalinist One"/>
              </a:rPr>
              <a:t>ODELS</a:t>
            </a:r>
            <a:endParaRPr sz="7000">
              <a:solidFill>
                <a:schemeClr val="lt1"/>
              </a:solidFill>
              <a:latin typeface="Stalinist One"/>
              <a:ea typeface="Stalinist One"/>
              <a:cs typeface="Stalinist One"/>
              <a:sym typeface="Stalinist One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1844750" y="2666750"/>
            <a:ext cx="5828100" cy="69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ata"/>
              <a:buAutoNum type="arabicPeriod"/>
            </a:pPr>
            <a:r>
              <a:rPr b="1" lang="ru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Decision Tree:</a:t>
            </a:r>
            <a:endParaRPr b="1"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ata"/>
              <a:buChar char="○"/>
            </a:pPr>
            <a:r>
              <a:rPr lang="ru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Designed for simplicity and interpreting non-linear relationships.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ata"/>
              <a:buChar char="○"/>
            </a:pPr>
            <a:r>
              <a:rPr lang="ru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Offers quick training and explainable results, making it suitable for understanding key decision factors.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ata"/>
              <a:buAutoNum type="arabicPeriod"/>
            </a:pPr>
            <a:r>
              <a:rPr b="1" lang="ru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Support Vector Machine (SVM):</a:t>
            </a:r>
            <a:endParaRPr b="1"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ata"/>
              <a:buChar char="○"/>
            </a:pPr>
            <a:r>
              <a:rPr lang="ru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Optimized for accuracy and handling high-dimensional data.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lata"/>
              <a:buChar char="○"/>
            </a:pPr>
            <a:r>
              <a:rPr lang="ru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Delivers robust performance, particularly in complex datasets.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Dataset Splits:</a:t>
            </a:r>
            <a:endParaRPr b="1"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ru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80-20 Split:</a:t>
            </a:r>
            <a:r>
              <a:rPr lang="ru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373 training rows, 94 testing rows.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b="1" lang="ru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70-30 Split:</a:t>
            </a:r>
            <a:r>
              <a:rPr lang="ru" sz="2100">
                <a:solidFill>
                  <a:schemeClr val="lt1"/>
                </a:solidFill>
                <a:latin typeface="Alata"/>
                <a:ea typeface="Alata"/>
                <a:cs typeface="Alata"/>
                <a:sym typeface="Alata"/>
              </a:rPr>
              <a:t> 326 training rows, 141 testing rows.</a:t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aphicFrame>
        <p:nvGraphicFramePr>
          <p:cNvPr id="140" name="Google Shape;140;p21"/>
          <p:cNvGraphicFramePr/>
          <p:nvPr/>
        </p:nvGraphicFramePr>
        <p:xfrm>
          <a:off x="567150" y="307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{EE11641D-0EEF-42B7-A25B-F5BCEB7C93BF}</a:tableStyleId>
              </a:tblPr>
              <a:tblGrid>
                <a:gridCol w="2651475"/>
                <a:gridCol w="2651475"/>
                <a:gridCol w="2651475"/>
                <a:gridCol w="2768800"/>
              </a:tblGrid>
              <a:tr h="82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Split</a:t>
                      </a:r>
                      <a:endParaRPr b="1"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Model</a:t>
                      </a:r>
                      <a:endParaRPr b="1"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Mean </a:t>
                      </a:r>
                      <a:r>
                        <a:rPr b="1"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Square</a:t>
                      </a:r>
                      <a:r>
                        <a:rPr b="1"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 Error (MSE)</a:t>
                      </a:r>
                      <a:endParaRPr b="1"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R^2 Score</a:t>
                      </a:r>
                      <a:endParaRPr b="1"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80-20 Split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Decision Tree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0.0924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0.9362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80-20 Split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SVM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0.0516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0.9644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70-30 Split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Decision Tree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0.1104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0.9159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21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70-30 Split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SVM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0.0498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rgbClr val="FFFFFF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0.9621</a:t>
                      </a:r>
                      <a:endParaRPr sz="2000">
                        <a:solidFill>
                          <a:srgbClr val="FFFFFF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